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60" r:id="rId3"/>
    <p:sldId id="262" r:id="rId4"/>
    <p:sldId id="263" r:id="rId5"/>
    <p:sldId id="264" r:id="rId6"/>
    <p:sldId id="288" r:id="rId7"/>
    <p:sldId id="265" r:id="rId8"/>
    <p:sldId id="272" r:id="rId9"/>
    <p:sldId id="282" r:id="rId10"/>
    <p:sldId id="283" r:id="rId11"/>
    <p:sldId id="274" r:id="rId12"/>
    <p:sldId id="275" r:id="rId13"/>
    <p:sldId id="268" r:id="rId14"/>
    <p:sldId id="277" r:id="rId15"/>
    <p:sldId id="289" r:id="rId16"/>
    <p:sldId id="285" r:id="rId17"/>
    <p:sldId id="290" r:id="rId18"/>
    <p:sldId id="284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9BFF"/>
    <a:srgbClr val="D202FC"/>
    <a:srgbClr val="CB03F3"/>
    <a:srgbClr val="990099"/>
    <a:srgbClr val="A800A8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FE74C-5071-4D89-8E3D-AE57DDC8FB80}" type="datetimeFigureOut">
              <a:rPr lang="en-ZA" smtClean="0"/>
              <a:t>2021/01/18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62C9E-1DBA-4CD1-AA8C-95EF5557C7F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5046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15650-CA33-A740-ADD5-EB46FA1DD63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8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t="1" r="5176" b="1"/>
          <a:stretch/>
        </p:blipFill>
        <p:spPr>
          <a:xfrm flipH="1">
            <a:off x="5203597" y="-536"/>
            <a:ext cx="69884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5650969"/>
            <a:ext cx="6426593" cy="82076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" y="-536"/>
            <a:ext cx="9879289" cy="6858000"/>
          </a:xfrm>
          <a:custGeom>
            <a:avLst/>
            <a:gdLst>
              <a:gd name="connsiteX0" fmla="*/ 0 w 7409467"/>
              <a:gd name="connsiteY0" fmla="*/ 0 h 6858536"/>
              <a:gd name="connsiteX1" fmla="*/ 7409467 w 7409467"/>
              <a:gd name="connsiteY1" fmla="*/ 0 h 6858536"/>
              <a:gd name="connsiteX2" fmla="*/ 7409467 w 7409467"/>
              <a:gd name="connsiteY2" fmla="*/ 6858536 h 6858536"/>
              <a:gd name="connsiteX3" fmla="*/ 0 w 7409467"/>
              <a:gd name="connsiteY3" fmla="*/ 6858536 h 6858536"/>
              <a:gd name="connsiteX4" fmla="*/ 0 w 7409467"/>
              <a:gd name="connsiteY4" fmla="*/ 0 h 6858536"/>
              <a:gd name="connsiteX0" fmla="*/ 0 w 7409467"/>
              <a:gd name="connsiteY0" fmla="*/ 0 h 6858536"/>
              <a:gd name="connsiteX1" fmla="*/ 7409467 w 7409467"/>
              <a:gd name="connsiteY1" fmla="*/ 0 h 6858536"/>
              <a:gd name="connsiteX2" fmla="*/ 4192134 w 7409467"/>
              <a:gd name="connsiteY2" fmla="*/ 6824669 h 6858536"/>
              <a:gd name="connsiteX3" fmla="*/ 0 w 7409467"/>
              <a:gd name="connsiteY3" fmla="*/ 6858536 h 6858536"/>
              <a:gd name="connsiteX4" fmla="*/ 0 w 7409467"/>
              <a:gd name="connsiteY4" fmla="*/ 0 h 6858536"/>
              <a:gd name="connsiteX0" fmla="*/ 0 w 7409467"/>
              <a:gd name="connsiteY0" fmla="*/ 0 h 6875469"/>
              <a:gd name="connsiteX1" fmla="*/ 7409467 w 7409467"/>
              <a:gd name="connsiteY1" fmla="*/ 0 h 6875469"/>
              <a:gd name="connsiteX2" fmla="*/ 5394401 w 7409467"/>
              <a:gd name="connsiteY2" fmla="*/ 6875469 h 6875469"/>
              <a:gd name="connsiteX3" fmla="*/ 0 w 7409467"/>
              <a:gd name="connsiteY3" fmla="*/ 6858536 h 6875469"/>
              <a:gd name="connsiteX4" fmla="*/ 0 w 7409467"/>
              <a:gd name="connsiteY4" fmla="*/ 0 h 687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9467" h="6875469">
                <a:moveTo>
                  <a:pt x="0" y="0"/>
                </a:moveTo>
                <a:lnTo>
                  <a:pt x="7409467" y="0"/>
                </a:lnTo>
                <a:lnTo>
                  <a:pt x="5394401" y="6875469"/>
                </a:lnTo>
                <a:lnTo>
                  <a:pt x="0" y="68585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-536"/>
            <a:ext cx="9889067" cy="6858000"/>
          </a:xfrm>
          <a:custGeom>
            <a:avLst/>
            <a:gdLst>
              <a:gd name="connsiteX0" fmla="*/ 0 w 5376333"/>
              <a:gd name="connsiteY0" fmla="*/ 0 h 6858000"/>
              <a:gd name="connsiteX1" fmla="*/ 5376333 w 5376333"/>
              <a:gd name="connsiteY1" fmla="*/ 0 h 6858000"/>
              <a:gd name="connsiteX2" fmla="*/ 5376333 w 5376333"/>
              <a:gd name="connsiteY2" fmla="*/ 6858000 h 6858000"/>
              <a:gd name="connsiteX3" fmla="*/ 0 w 5376333"/>
              <a:gd name="connsiteY3" fmla="*/ 6858000 h 6858000"/>
              <a:gd name="connsiteX4" fmla="*/ 0 w 5376333"/>
              <a:gd name="connsiteY4" fmla="*/ 0 h 6858000"/>
              <a:gd name="connsiteX0" fmla="*/ 0 w 7416800"/>
              <a:gd name="connsiteY0" fmla="*/ 0 h 6858000"/>
              <a:gd name="connsiteX1" fmla="*/ 7416800 w 7416800"/>
              <a:gd name="connsiteY1" fmla="*/ 8467 h 6858000"/>
              <a:gd name="connsiteX2" fmla="*/ 5376333 w 7416800"/>
              <a:gd name="connsiteY2" fmla="*/ 6858000 h 6858000"/>
              <a:gd name="connsiteX3" fmla="*/ 0 w 7416800"/>
              <a:gd name="connsiteY3" fmla="*/ 6858000 h 6858000"/>
              <a:gd name="connsiteX4" fmla="*/ 0 w 74168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6800" h="6858000">
                <a:moveTo>
                  <a:pt x="0" y="0"/>
                </a:moveTo>
                <a:lnTo>
                  <a:pt x="7416800" y="8467"/>
                </a:lnTo>
                <a:lnTo>
                  <a:pt x="53763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1553" y="3325467"/>
            <a:ext cx="7431464" cy="917592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1553" y="4375035"/>
            <a:ext cx="7431464" cy="819133"/>
          </a:xfrm>
        </p:spPr>
        <p:txBody>
          <a:bodyPr>
            <a:normAutofit/>
          </a:bodyPr>
          <a:lstStyle>
            <a:lvl1pPr marL="0" indent="0" algn="l">
              <a:buNone/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83813" cy="3345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44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4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71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06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55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1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4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94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06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29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0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06" y="365127"/>
            <a:ext cx="11278389" cy="898066"/>
          </a:xfrm>
          <a:solidFill>
            <a:srgbClr val="7030A0">
              <a:alpha val="31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06" y="1460981"/>
            <a:ext cx="11278389" cy="4515613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87023" y="6248908"/>
            <a:ext cx="11017956" cy="337651"/>
            <a:chOff x="440267" y="6248907"/>
            <a:chExt cx="8263467" cy="337651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440267" y="6417732"/>
              <a:ext cx="319193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5511801" y="6417732"/>
              <a:ext cx="319193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7902" y="6248907"/>
              <a:ext cx="848196" cy="33765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5431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85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69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7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30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50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09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18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59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476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 preferRelativeResize="0"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4" y="6249601"/>
            <a:ext cx="11030652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0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64306-65E3-4A13-BBF8-9ECEC388B395}" type="datetimeFigureOut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2021/01/18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0F0F4-C3EE-4285-B8D7-DE14ED08017F}" type="slidenum">
              <a:rPr lang="en-Z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79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.mp3"/><Relationship Id="rId7" Type="http://schemas.openxmlformats.org/officeDocument/2006/relationships/notesSlide" Target="../notesSlides/notesSlide1.xm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17.m4a"/><Relationship Id="rId7" Type="http://schemas.openxmlformats.org/officeDocument/2006/relationships/image" Target="../media/image16.jpe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18.m4a"/><Relationship Id="rId7" Type="http://schemas.openxmlformats.org/officeDocument/2006/relationships/image" Target="../media/image19.pn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7.xml"/><Relationship Id="rId5" Type="http://schemas.openxmlformats.org/officeDocument/2006/relationships/audio" Target="../media/media19.m4a"/><Relationship Id="rId4" Type="http://schemas.microsoft.com/office/2007/relationships/media" Target="../media/media19.m4a"/><Relationship Id="rId9" Type="http://schemas.openxmlformats.org/officeDocument/2006/relationships/hyperlink" Target="https://www.ashamaluevmusic.com/music-for-fash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9.jpe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14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3519" y="72737"/>
            <a:ext cx="4644736" cy="19430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endParaRPr lang="en-US" sz="4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None/>
            </a:pPr>
            <a:endParaRPr 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None/>
            </a:pPr>
            <a:endParaRPr lang="en-US" sz="4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None/>
            </a:pPr>
            <a:endParaRPr 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None/>
            </a:pPr>
            <a:endParaRPr lang="en-US" sz="4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en-US" sz="4400" dirty="0">
              <a:solidFill>
                <a:schemeClr val="tx1"/>
              </a:solidFill>
              <a:latin typeface="Bahnschrift SemiBold SemiConden" panose="020B0502040204020203" pitchFamily="34" charset="0"/>
              <a:ea typeface="+mj-ea"/>
              <a:cs typeface="+mj-cs"/>
            </a:endParaRPr>
          </a:p>
          <a:p>
            <a:r>
              <a:rPr lang="en-US" sz="4400" dirty="0">
                <a:solidFill>
                  <a:schemeClr val="tx1"/>
                </a:solidFill>
                <a:latin typeface="Bahnschrift SemiBold SemiConden" panose="020B0502040204020203" pitchFamily="34" charset="0"/>
                <a:ea typeface="+mj-ea"/>
                <a:cs typeface="+mj-cs"/>
              </a:rPr>
              <a:t>      </a:t>
            </a:r>
            <a:endParaRPr lang="en-US" sz="4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None/>
            </a:pPr>
            <a:endParaRPr 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rporate Inspiring - AShamaluev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8036.225"/>
                  <p14:fade out="7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4765" y="350538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568" y="4958834"/>
            <a:ext cx="35189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atin typeface="Bahnschrift SemiBold SemiConden" panose="020B0502040204020203" pitchFamily="34" charset="0"/>
              </a:rPr>
              <a:t>STATISTICS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568" y="2468846"/>
            <a:ext cx="63910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ahnschrift SemiBold SemiConden" panose="020B0502040204020203" pitchFamily="34" charset="0"/>
              </a:rPr>
              <a:t>Welcome, </a:t>
            </a:r>
          </a:p>
          <a:p>
            <a:r>
              <a:rPr lang="en-US" sz="4400" dirty="0" smtClean="0">
                <a:latin typeface="Bahnschrift SemiBold SemiConden" panose="020B0502040204020203" pitchFamily="34" charset="0"/>
              </a:rPr>
              <a:t>Senior student</a:t>
            </a:r>
            <a:r>
              <a:rPr lang="en-US" sz="4400" dirty="0">
                <a:latin typeface="Bahnschrift SemiBold SemiConden" panose="020B0502040204020203" pitchFamily="34" charset="0"/>
              </a:rPr>
              <a:t>, </a:t>
            </a:r>
          </a:p>
          <a:p>
            <a:r>
              <a:rPr lang="en-US" sz="4400" dirty="0" smtClean="0">
                <a:latin typeface="Bahnschrift SemiBold SemiConden" panose="020B0502040204020203" pitchFamily="34" charset="0"/>
              </a:rPr>
              <a:t>to </a:t>
            </a:r>
            <a:r>
              <a:rPr lang="en-US" sz="4400" dirty="0">
                <a:latin typeface="Bahnschrift SemiBold SemiConden" panose="020B0502040204020203" pitchFamily="34" charset="0"/>
              </a:rPr>
              <a:t>the exciting field of…</a:t>
            </a:r>
          </a:p>
          <a:p>
            <a:endParaRPr lang="en-ZA" sz="4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1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0"/>
    </mc:Choice>
    <mc:Fallback xmlns="">
      <p:transition spd="slow" advTm="1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showWhenStopped="0">
                <p:cTn id="2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06" objId="8"/>
        <p14:stopEvt time="938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60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Normal 3 </a:t>
            </a:r>
            <a:r>
              <a:rPr lang="en-ZA" sz="6000" dirty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year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22711" y="2098964"/>
            <a:ext cx="2337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STTN125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22710" y="2821647"/>
            <a:ext cx="2337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STTN215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22710" y="3509178"/>
            <a:ext cx="2360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STTN225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7069" y="4277037"/>
            <a:ext cx="3218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STTN316 &amp; 317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17069" y="4917810"/>
            <a:ext cx="3441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STTN326 &amp; 327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22710" y="1458191"/>
            <a:ext cx="1944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STTN115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0672" y="1747443"/>
            <a:ext cx="19448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Year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0671" y="3206367"/>
            <a:ext cx="19448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Year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0670" y="4722046"/>
            <a:ext cx="19448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Year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05445" y="1670499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Semester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99805" y="2292156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Semester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99805" y="2996062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Semester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05445" y="3699968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Semester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99804" y="4409855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Semester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99804" y="5029822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Semester 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130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352">
        <p15:prstTrans prst="pageCurlDouble"/>
      </p:transition>
    </mc:Choice>
    <mc:Fallback xmlns="">
      <p:transition spd="slow" advTm="9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155" y="-2063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60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Extended 4 </a:t>
            </a:r>
            <a:r>
              <a:rPr lang="en-ZA" sz="6000" dirty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year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4802" y="1393883"/>
            <a:ext cx="2337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chemeClr val="tx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STTF125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64801" y="3342342"/>
            <a:ext cx="2337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STTN215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2595" y="3960324"/>
            <a:ext cx="2360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STTN225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2595" y="4574864"/>
            <a:ext cx="3806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STTN316 &amp; 317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64800" y="5223521"/>
            <a:ext cx="3598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STTN326 &amp; 327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4801" y="779919"/>
            <a:ext cx="1944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chemeClr val="tx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STTF115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9234" y="1044891"/>
            <a:ext cx="19448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chemeClr val="tx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Year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673" y="3555050"/>
            <a:ext cx="19448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Year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673" y="4885005"/>
            <a:ext cx="19448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Year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87453" y="933808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tx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Semester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87453" y="1504748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tx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Semester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7452" y="3465840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Semester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87451" y="4082973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Semester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87451" y="4739774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Semester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90944" y="5396575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660066"/>
                </a:solidFill>
                <a:latin typeface="Bahnschrift SemiBold SemiConden" panose="020B0502040204020203" pitchFamily="34" charset="0"/>
              </a:rPr>
              <a:t>Semester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3307" y="2337278"/>
            <a:ext cx="19448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chemeClr val="tx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Year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73854" y="2625829"/>
            <a:ext cx="2337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chemeClr val="tx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STTF225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64800" y="2011865"/>
            <a:ext cx="1944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>
                <a:solidFill>
                  <a:schemeClr val="tx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STTF215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87452" y="2174156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tx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Semester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87452" y="2796216"/>
            <a:ext cx="19448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tx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Semester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11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875">
        <p15:prstTrans prst="pageCurlDouble"/>
      </p:transition>
    </mc:Choice>
    <mc:Fallback xmlns="">
      <p:transition spd="slow" advTm="56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1" grpId="0"/>
      <p:bldP spid="20" grpId="0" animBg="1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701" y="1789607"/>
            <a:ext cx="6427529" cy="366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b="1" dirty="0" smtClean="0"/>
              <a:t>2</a:t>
            </a:r>
            <a:r>
              <a:rPr lang="en-ZA" sz="3200" b="1" baseline="30000" dirty="0" smtClean="0"/>
              <a:t>nd</a:t>
            </a:r>
            <a:r>
              <a:rPr lang="en-ZA" sz="3200" b="1" dirty="0" smtClean="0"/>
              <a:t> year modules:</a:t>
            </a:r>
          </a:p>
          <a:p>
            <a:r>
              <a:rPr lang="en-ZA" sz="2400" b="1" dirty="0" smtClean="0"/>
              <a:t>STTN215:  </a:t>
            </a:r>
            <a:r>
              <a:rPr lang="en-ZA" sz="2400" dirty="0" smtClean="0"/>
              <a:t>Probability and Sampling Theory</a:t>
            </a:r>
          </a:p>
          <a:p>
            <a:r>
              <a:rPr lang="en-ZA" sz="2400" b="1" dirty="0" smtClean="0"/>
              <a:t>STTN225:  </a:t>
            </a:r>
            <a:r>
              <a:rPr lang="en-ZA" sz="2400" dirty="0" smtClean="0"/>
              <a:t>Statistical Inference and Data Analysis</a:t>
            </a:r>
          </a:p>
          <a:p>
            <a:endParaRPr lang="en-ZA" sz="2400" b="1" dirty="0"/>
          </a:p>
          <a:p>
            <a:r>
              <a:rPr lang="en-ZA" sz="3200" b="1" dirty="0" smtClean="0"/>
              <a:t>3</a:t>
            </a:r>
            <a:r>
              <a:rPr lang="en-ZA" sz="3200" b="1" baseline="30000" dirty="0" smtClean="0"/>
              <a:t>rd</a:t>
            </a:r>
            <a:r>
              <a:rPr lang="en-ZA" sz="3200" b="1" dirty="0" smtClean="0"/>
              <a:t> year modules:</a:t>
            </a:r>
          </a:p>
          <a:p>
            <a:r>
              <a:rPr lang="en-ZA" sz="2400" b="1" dirty="0" smtClean="0"/>
              <a:t>STTN316:  </a:t>
            </a:r>
            <a:r>
              <a:rPr lang="en-ZA" sz="2400" dirty="0" smtClean="0"/>
              <a:t>Linear Models I</a:t>
            </a:r>
          </a:p>
          <a:p>
            <a:r>
              <a:rPr lang="en-ZA" sz="2400" b="1" dirty="0" smtClean="0"/>
              <a:t>STTN317:  </a:t>
            </a:r>
            <a:r>
              <a:rPr lang="en-ZA" sz="2400" dirty="0" smtClean="0"/>
              <a:t>Statistical software and Applications I</a:t>
            </a:r>
            <a:endParaRPr lang="en-ZA" sz="2400" b="1" dirty="0" smtClean="0"/>
          </a:p>
          <a:p>
            <a:r>
              <a:rPr lang="en-ZA" sz="2400" b="1" dirty="0" smtClean="0"/>
              <a:t>STTN326:  </a:t>
            </a:r>
            <a:r>
              <a:rPr lang="en-ZA" sz="2400" dirty="0" smtClean="0"/>
              <a:t>Analysis of Dependent Data</a:t>
            </a:r>
          </a:p>
          <a:p>
            <a:r>
              <a:rPr lang="en-ZA" sz="2400" b="1" dirty="0" smtClean="0"/>
              <a:t>STTN327:  </a:t>
            </a:r>
            <a:r>
              <a:rPr lang="en-ZA" sz="2400" dirty="0" smtClean="0"/>
              <a:t>Statistical Software and Applications II</a:t>
            </a:r>
            <a:endParaRPr lang="en-ZA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592538" y="611695"/>
            <a:ext cx="92109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000" b="1" dirty="0" smtClean="0"/>
              <a:t>Normal (3 year) program – future modules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458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340">
        <p15:prstTrans prst="pageCurlDouble"/>
      </p:transition>
    </mc:Choice>
    <mc:Fallback xmlns="">
      <p:transition spd="slow" advTm="62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2538" y="1467488"/>
            <a:ext cx="469814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b="1" dirty="0" smtClean="0"/>
              <a:t>2</a:t>
            </a:r>
            <a:r>
              <a:rPr lang="en-ZA" sz="3200" b="1" baseline="30000" dirty="0" smtClean="0"/>
              <a:t>nd</a:t>
            </a:r>
            <a:r>
              <a:rPr lang="en-ZA" sz="3200" b="1" dirty="0" smtClean="0"/>
              <a:t> year modules:</a:t>
            </a:r>
          </a:p>
          <a:p>
            <a:r>
              <a:rPr lang="en-ZA" sz="2400" b="1" dirty="0" smtClean="0"/>
              <a:t>STTF215: </a:t>
            </a:r>
            <a:r>
              <a:rPr lang="en-ZA" sz="2400" dirty="0" smtClean="0"/>
              <a:t>Practical Statistics</a:t>
            </a:r>
            <a:endParaRPr lang="en-ZA" sz="2400" b="1" dirty="0" smtClean="0"/>
          </a:p>
          <a:p>
            <a:r>
              <a:rPr lang="en-ZA" sz="2400" b="1" dirty="0" smtClean="0"/>
              <a:t>STTF225: </a:t>
            </a:r>
            <a:r>
              <a:rPr lang="en-ZA" sz="2400" dirty="0" smtClean="0"/>
              <a:t>Introduction to Probability</a:t>
            </a:r>
            <a:endParaRPr lang="en-ZA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592538" y="611695"/>
            <a:ext cx="9618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000" b="1" dirty="0" smtClean="0"/>
              <a:t>Extended (4 year) program – future modules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3185" y="2767689"/>
            <a:ext cx="6273641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b="1" dirty="0" smtClean="0"/>
              <a:t>3</a:t>
            </a:r>
            <a:r>
              <a:rPr lang="en-ZA" sz="3200" b="1" baseline="30000" dirty="0"/>
              <a:t>rd</a:t>
            </a:r>
            <a:r>
              <a:rPr lang="en-ZA" sz="3200" b="1" dirty="0" smtClean="0"/>
              <a:t> year modules:</a:t>
            </a:r>
          </a:p>
          <a:p>
            <a:r>
              <a:rPr lang="en-ZA" sz="2400" b="1" dirty="0" smtClean="0"/>
              <a:t>STTN215:  </a:t>
            </a:r>
            <a:r>
              <a:rPr lang="en-ZA" sz="2400" dirty="0" smtClean="0"/>
              <a:t>Probability and Sampling Theory</a:t>
            </a:r>
          </a:p>
          <a:p>
            <a:r>
              <a:rPr lang="en-ZA" sz="2400" b="1" dirty="0" smtClean="0"/>
              <a:t>STTN225:  </a:t>
            </a:r>
            <a:r>
              <a:rPr lang="en-ZA" sz="2400" dirty="0" smtClean="0"/>
              <a:t>Statistical Inference and Data Analysis</a:t>
            </a:r>
          </a:p>
          <a:p>
            <a:r>
              <a:rPr lang="en-ZA" sz="3200" b="1" dirty="0" smtClean="0"/>
              <a:t>4</a:t>
            </a:r>
            <a:r>
              <a:rPr lang="en-ZA" sz="3200" b="1" baseline="30000" dirty="0" smtClean="0"/>
              <a:t>th</a:t>
            </a:r>
            <a:r>
              <a:rPr lang="en-ZA" sz="3200" b="1" dirty="0" smtClean="0"/>
              <a:t> year modules:</a:t>
            </a:r>
          </a:p>
          <a:p>
            <a:r>
              <a:rPr lang="en-ZA" sz="2400" b="1" dirty="0" smtClean="0"/>
              <a:t>STTN316:  </a:t>
            </a:r>
            <a:r>
              <a:rPr lang="en-ZA" sz="2400" dirty="0" smtClean="0"/>
              <a:t>Linear Models I</a:t>
            </a:r>
            <a:endParaRPr lang="en-ZA" sz="2400" b="1" dirty="0" smtClean="0"/>
          </a:p>
          <a:p>
            <a:r>
              <a:rPr lang="en-ZA" sz="2400" b="1" dirty="0" smtClean="0"/>
              <a:t>STTN317:  </a:t>
            </a:r>
            <a:r>
              <a:rPr lang="en-ZA" sz="2400" dirty="0" smtClean="0"/>
              <a:t>Statistical software and Applications I</a:t>
            </a:r>
          </a:p>
          <a:p>
            <a:r>
              <a:rPr lang="en-ZA" sz="2400" b="1" dirty="0" smtClean="0"/>
              <a:t>STTN326:  </a:t>
            </a:r>
            <a:r>
              <a:rPr lang="en-ZA" sz="2400" dirty="0" smtClean="0"/>
              <a:t>Analysis of Dependent Data</a:t>
            </a:r>
          </a:p>
          <a:p>
            <a:r>
              <a:rPr lang="en-ZA" sz="2400" b="1" dirty="0" smtClean="0"/>
              <a:t>STTN327:  </a:t>
            </a:r>
            <a:r>
              <a:rPr lang="en-ZA" sz="2400" dirty="0" smtClean="0"/>
              <a:t>Statistical Software and Applications II</a:t>
            </a:r>
            <a:endParaRPr lang="en-ZA" sz="2400" b="1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58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033">
        <p15:prstTrans prst="pageCurlDouble"/>
      </p:transition>
    </mc:Choice>
    <mc:Fallback xmlns="">
      <p:transition spd="slow" advTm="18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/>
              <a:t>Prerequisites for modules</a:t>
            </a:r>
            <a:endParaRPr lang="en-Z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9971814"/>
              </p:ext>
            </p:extLst>
          </p:nvPr>
        </p:nvGraphicFramePr>
        <p:xfrm>
          <a:off x="838200" y="1825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en-ZA" dirty="0" smtClean="0"/>
                        <a:t>Module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Prerequisite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 smtClean="0"/>
                        <a:t>STTF215 (Extended program)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STTF125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 smtClean="0"/>
                        <a:t>STTF225 (Extended program)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STTF215 (40%) &amp; MTHS111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 smtClean="0"/>
                        <a:t>STTN215 (Normal program)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baseline="0" dirty="0" smtClean="0"/>
                        <a:t>STTN125 &amp; MTHS111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/>
                        <a:t>STTN215 (Extended program)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STTF115, 125, 215 &amp; 225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 smtClean="0"/>
                        <a:t>STTN225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STTN215 (40%)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 smtClean="0"/>
                        <a:t>STTN316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STTN225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 smtClean="0"/>
                        <a:t>STTN317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STTN225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 smtClean="0"/>
                        <a:t>STTN326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STTN225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 smtClean="0"/>
                        <a:t>STTN327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STTN317 (40%)</a:t>
                      </a:r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84"/>
    </mc:Choice>
    <mc:Fallback xmlns="">
      <p:transition spd="slow" advTm="7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b="1" dirty="0" smtClean="0">
                <a:latin typeface="+mn-lt"/>
              </a:rPr>
              <a:t>How to pass your modules…</a:t>
            </a:r>
            <a:endParaRPr lang="en-ZA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/>
              <a:t>Ensure that you have internet for online learning.</a:t>
            </a:r>
          </a:p>
          <a:p>
            <a:r>
              <a:rPr lang="en-ZA" dirty="0" smtClean="0"/>
              <a:t>Your lecturer will upload slides, videos, assignments, memo’s and communication to </a:t>
            </a:r>
            <a:r>
              <a:rPr lang="en-ZA" dirty="0" smtClean="0">
                <a:solidFill>
                  <a:srgbClr val="D202FC"/>
                </a:solidFill>
              </a:rPr>
              <a:t>www.efundi.nwu.ac.za</a:t>
            </a:r>
          </a:p>
          <a:p>
            <a:r>
              <a:rPr lang="en-ZA" dirty="0" smtClean="0"/>
              <a:t>Purchase the text book.</a:t>
            </a:r>
          </a:p>
          <a:p>
            <a:r>
              <a:rPr lang="en-ZA" dirty="0" smtClean="0"/>
              <a:t>Work hard from </a:t>
            </a:r>
            <a:r>
              <a:rPr lang="en-ZA" dirty="0" smtClean="0">
                <a:solidFill>
                  <a:srgbClr val="CB03F3"/>
                </a:solidFill>
              </a:rPr>
              <a:t>DAY 1</a:t>
            </a:r>
            <a:r>
              <a:rPr lang="en-ZA" dirty="0" smtClean="0"/>
              <a:t>!</a:t>
            </a:r>
          </a:p>
          <a:p>
            <a:r>
              <a:rPr lang="en-ZA" dirty="0" smtClean="0"/>
              <a:t>Practise every day.</a:t>
            </a:r>
          </a:p>
          <a:p>
            <a:r>
              <a:rPr lang="en-ZA" dirty="0" smtClean="0"/>
              <a:t>Ask if you don’t understand.</a:t>
            </a:r>
          </a:p>
          <a:p>
            <a:r>
              <a:rPr lang="en-ZA" dirty="0" smtClean="0"/>
              <a:t>Communicate via e-mail.</a:t>
            </a:r>
          </a:p>
          <a:p>
            <a:r>
              <a:rPr lang="en-ZA" dirty="0" smtClean="0"/>
              <a:t>Ensure that you keep a positive attitude and do your best at all times!</a:t>
            </a:r>
          </a:p>
          <a:p>
            <a:endParaRPr lang="en-ZA" dirty="0" smtClean="0"/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7806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62">
        <p15:prstTrans prst="pageCurlDouble"/>
      </p:transition>
    </mc:Choice>
    <mc:Fallback xmlns="">
      <p:transition spd="slow" advTm="1500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2538" y="611695"/>
            <a:ext cx="3537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000" b="1" dirty="0" smtClean="0"/>
              <a:t>Your lecturers…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975" y="1544962"/>
            <a:ext cx="34487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CB03F3"/>
                </a:solidFill>
                <a:latin typeface="Bahnschrift SemiBold SemiConden" panose="020B0502040204020203" pitchFamily="34" charset="0"/>
              </a:rPr>
              <a:t>STTN215:</a:t>
            </a:r>
          </a:p>
          <a:p>
            <a:endParaRPr lang="en-ZA" sz="2400" dirty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  <a:p>
            <a:r>
              <a:rPr lang="en-ZA" dirty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Dr J. de Klerk</a:t>
            </a:r>
          </a:p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Jacques.deKlerk@nwu.ac.za</a:t>
            </a:r>
            <a:endParaRPr lang="en-ZA" dirty="0">
              <a:solidFill>
                <a:srgbClr val="D202FC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2673" y="4220422"/>
            <a:ext cx="1944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STTF215: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932673" y="3269094"/>
            <a:ext cx="5406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Extended 4 year program</a:t>
            </a:r>
            <a:endParaRPr lang="en-ZA" sz="3200" dirty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2673" y="4823396"/>
            <a:ext cx="40270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Ms C. </a:t>
            </a:r>
            <a:r>
              <a:rPr lang="en-ZA" dirty="0" err="1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Scrimnger</a:t>
            </a:r>
            <a:r>
              <a:rPr lang="en-ZA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-Christian </a:t>
            </a:r>
            <a:endParaRPr lang="en-ZA" dirty="0" smtClean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  <a:p>
            <a:r>
              <a:rPr lang="en-ZA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Charmaine.ScrimngerChristian@nwu.ac.za</a:t>
            </a:r>
            <a:endParaRPr lang="en-ZA" dirty="0" smtClean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  <a:p>
            <a:r>
              <a:rPr lang="en-ZA" dirty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016 </a:t>
            </a:r>
            <a:r>
              <a:rPr lang="en-ZA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910 3274</a:t>
            </a:r>
            <a:endParaRPr lang="en-ZA" dirty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538" y="4215048"/>
            <a:ext cx="34487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CB03F3"/>
                </a:solidFill>
                <a:latin typeface="Bahnschrift SemiBold SemiConden" panose="020B0502040204020203" pitchFamily="34" charset="0"/>
              </a:rPr>
              <a:t>STTN316:</a:t>
            </a:r>
          </a:p>
          <a:p>
            <a:endParaRPr lang="en-ZA" sz="2400" dirty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  <a:p>
            <a:r>
              <a:rPr lang="en-ZA" dirty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Mr </a:t>
            </a:r>
            <a:r>
              <a:rPr lang="en-ZA" dirty="0" err="1">
                <a:solidFill>
                  <a:srgbClr val="D202FC"/>
                </a:solidFill>
                <a:latin typeface="Bahnschrift SemiBold SemiConden" panose="020B0502040204020203" pitchFamily="34" charset="0"/>
              </a:rPr>
              <a:t>Lethani</a:t>
            </a:r>
            <a:r>
              <a:rPr lang="en-ZA" dirty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ZA" dirty="0" err="1">
                <a:solidFill>
                  <a:srgbClr val="D202FC"/>
                </a:solidFill>
                <a:latin typeface="Bahnschrift SemiBold SemiConden" panose="020B0502040204020203" pitchFamily="34" charset="0"/>
              </a:rPr>
              <a:t>Ndwandwe</a:t>
            </a:r>
            <a:endParaRPr lang="en-ZA" dirty="0">
              <a:solidFill>
                <a:srgbClr val="D202FC"/>
              </a:solidFill>
              <a:latin typeface="Bahnschrift SemiBold SemiConden" panose="020B0502040204020203" pitchFamily="34" charset="0"/>
            </a:endParaRPr>
          </a:p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Lethani.Ndwandwe@nwu.ac.za</a:t>
            </a:r>
          </a:p>
          <a:p>
            <a:r>
              <a:rPr lang="en-ZA" dirty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016 </a:t>
            </a:r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910 3557</a:t>
            </a:r>
            <a:endParaRPr lang="en-ZA" sz="2400" dirty="0" smtClean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2673" y="1607101"/>
            <a:ext cx="34487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rgbClr val="CB03F3"/>
                </a:solidFill>
                <a:latin typeface="Bahnschrift SemiBold SemiConden" panose="020B0502040204020203" pitchFamily="34" charset="0"/>
              </a:rPr>
              <a:t>STTN317:</a:t>
            </a:r>
          </a:p>
          <a:p>
            <a:endParaRPr lang="en-ZA" sz="2400" dirty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Ms W. Coetzee</a:t>
            </a:r>
            <a:endParaRPr lang="en-ZA" dirty="0">
              <a:solidFill>
                <a:srgbClr val="D202FC"/>
              </a:solidFill>
              <a:latin typeface="Bahnschrift SemiBold SemiConden" panose="020B0502040204020203" pitchFamily="34" charset="0"/>
            </a:endParaRPr>
          </a:p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Wilma.Coetzee@nwu.ac.za</a:t>
            </a:r>
          </a:p>
          <a:p>
            <a:r>
              <a:rPr lang="en-ZA" dirty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016 </a:t>
            </a:r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910 3281</a:t>
            </a:r>
            <a:endParaRPr lang="en-ZA" sz="2400" dirty="0" smtClean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2085" r="27382" b="38572"/>
          <a:stretch/>
        </p:blipFill>
        <p:spPr>
          <a:xfrm>
            <a:off x="3599195" y="4215048"/>
            <a:ext cx="1275907" cy="1573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1" t="14535" r="13022" b="43117"/>
          <a:stretch/>
        </p:blipFill>
        <p:spPr>
          <a:xfrm>
            <a:off x="10440290" y="1456952"/>
            <a:ext cx="1254640" cy="1670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95" y="1607101"/>
            <a:ext cx="1274618" cy="1274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0481" y="4081223"/>
            <a:ext cx="1254449" cy="170744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86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1860">
        <p15:prstTrans prst="pageCurlDouble"/>
      </p:transition>
    </mc:Choice>
    <mc:Fallback>
      <p:transition spd="slow" advTm="21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3" grpId="0"/>
      <p:bldP spid="14" grpId="0"/>
      <p:bldP spid="11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latin typeface="+mn-lt"/>
              </a:rPr>
              <a:t>Management contact details…</a:t>
            </a:r>
            <a:endParaRPr lang="en-ZA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5615" y="2038989"/>
            <a:ext cx="29514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Deputy group leader: Statistics</a:t>
            </a:r>
          </a:p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Dr M. </a:t>
            </a:r>
            <a:r>
              <a:rPr lang="en-ZA" dirty="0" err="1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Seitshiro</a:t>
            </a:r>
            <a:endParaRPr lang="en-ZA" dirty="0" smtClean="0">
              <a:solidFill>
                <a:srgbClr val="D202FC"/>
              </a:solidFill>
              <a:latin typeface="Bahnschrift SemiBold SemiConden" panose="020B0502040204020203" pitchFamily="34" charset="0"/>
            </a:endParaRPr>
          </a:p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Modisane.Seitshiro@nwu.ac.za</a:t>
            </a:r>
          </a:p>
          <a:p>
            <a:r>
              <a:rPr lang="en-ZA" dirty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016 910 3289</a:t>
            </a:r>
          </a:p>
        </p:txBody>
      </p:sp>
      <p:sp>
        <p:nvSpPr>
          <p:cNvPr id="4" name="Rectangle 3"/>
          <p:cNvSpPr/>
          <p:nvPr/>
        </p:nvSpPr>
        <p:spPr>
          <a:xfrm>
            <a:off x="6263469" y="2038989"/>
            <a:ext cx="54056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Director: School for Mathematical and Statistical Sciences</a:t>
            </a:r>
          </a:p>
          <a:p>
            <a:r>
              <a:rPr lang="en-ZA" dirty="0" err="1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Prof.</a:t>
            </a:r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 D. </a:t>
            </a:r>
            <a:r>
              <a:rPr lang="en-ZA" dirty="0" err="1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Kubayi</a:t>
            </a:r>
            <a:endParaRPr lang="en-ZA" dirty="0" smtClean="0">
              <a:solidFill>
                <a:srgbClr val="D202FC"/>
              </a:solidFill>
              <a:latin typeface="Bahnschrift SemiBold SemiConden" panose="020B0502040204020203" pitchFamily="34" charset="0"/>
            </a:endParaRPr>
          </a:p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David.Kubayi@nwu.ac.za</a:t>
            </a:r>
          </a:p>
          <a:p>
            <a:r>
              <a:rPr lang="en-ZA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016 910 3443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4" y="3699749"/>
            <a:ext cx="1625549" cy="1454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2879" r="25892" b="28334"/>
          <a:stretch/>
        </p:blipFill>
        <p:spPr>
          <a:xfrm>
            <a:off x="6263469" y="3699749"/>
            <a:ext cx="1259549" cy="1811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04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595">
        <p15:prstTrans prst="pageCurlDouble"/>
      </p:transition>
    </mc:Choice>
    <mc:Fallback xmlns="">
      <p:transition spd="slow" advTm="29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654" y="1258744"/>
            <a:ext cx="5458691" cy="3365211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 smtClean="0"/>
              <a:t>Success is the sum </a:t>
            </a:r>
            <a:br>
              <a:rPr lang="en-ZA" dirty="0" smtClean="0"/>
            </a:br>
            <a:r>
              <a:rPr lang="en-ZA" dirty="0" smtClean="0"/>
              <a:t>of small efforts, </a:t>
            </a:r>
            <a:br>
              <a:rPr lang="en-ZA" dirty="0" smtClean="0"/>
            </a:br>
            <a:r>
              <a:rPr lang="en-ZA" dirty="0" smtClean="0"/>
              <a:t>repeated</a:t>
            </a:r>
            <a:br>
              <a:rPr lang="en-ZA" dirty="0" smtClean="0"/>
            </a:br>
            <a:r>
              <a:rPr lang="en-ZA" dirty="0" smtClean="0"/>
              <a:t>day in </a:t>
            </a:r>
            <a:br>
              <a:rPr lang="en-ZA" dirty="0" smtClean="0"/>
            </a:br>
            <a:r>
              <a:rPr lang="en-ZA" dirty="0" smtClean="0"/>
              <a:t>and day out.</a:t>
            </a:r>
            <a:br>
              <a:rPr lang="en-ZA" dirty="0" smtClean="0"/>
            </a:br>
            <a:r>
              <a:rPr lang="en-ZA" dirty="0"/>
              <a:t/>
            </a:r>
            <a:br>
              <a:rPr lang="en-ZA" dirty="0"/>
            </a:br>
            <a:r>
              <a:rPr lang="en-ZA" dirty="0" smtClean="0">
                <a:solidFill>
                  <a:srgbClr val="D202FC"/>
                </a:solidFill>
              </a:rPr>
              <a:t>You can do this!!!</a:t>
            </a:r>
            <a:endParaRPr lang="en-ZA" dirty="0">
              <a:solidFill>
                <a:srgbClr val="D202F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pic>
        <p:nvPicPr>
          <p:cNvPr id="6" name="Corporate Inspiring - AShamaluev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000" end="95972.225"/>
                  <p14:fade in="1500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7819" y="148227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439" y="5760660"/>
            <a:ext cx="63416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000" dirty="0"/>
              <a:t>Music Info: Corporate Inspiring - </a:t>
            </a:r>
            <a:r>
              <a:rPr lang="en-ZA" sz="1000" dirty="0" err="1"/>
              <a:t>AShamaluevMusic</a:t>
            </a:r>
            <a:r>
              <a:rPr lang="en-ZA" sz="1000" dirty="0"/>
              <a:t>. </a:t>
            </a:r>
          </a:p>
          <a:p>
            <a:r>
              <a:rPr lang="en-ZA" sz="1000" dirty="0"/>
              <a:t>Music Link: </a:t>
            </a:r>
            <a:r>
              <a:rPr lang="en-ZA" sz="1000" dirty="0">
                <a:hlinkClick r:id="rId9"/>
              </a:rPr>
              <a:t>https://</a:t>
            </a:r>
            <a:r>
              <a:rPr lang="en-ZA" sz="1000" dirty="0" smtClean="0">
                <a:hlinkClick r:id="rId9"/>
              </a:rPr>
              <a:t>www.ashamaluevmusic.com/music-for-fashion</a:t>
            </a:r>
            <a:endParaRPr lang="en-ZA" sz="1000" dirty="0" smtClean="0"/>
          </a:p>
          <a:p>
            <a:endParaRPr lang="en-ZA" sz="1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3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888">
        <p15:prstTrans prst="pageCurlDouble"/>
      </p:transition>
    </mc:Choice>
    <mc:Fallback xmlns="">
      <p:transition spd="slow" advTm="30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397" objId="6"/>
        <p14:pauseEvt time="30888" objId="6"/>
        <p14:stopEvt time="30888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09" y="1861244"/>
            <a:ext cx="5162728" cy="33206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ZA" dirty="0" smtClean="0">
                <a:latin typeface="Bahnschrift SemiBold SemiConden" panose="020B0502040204020203" pitchFamily="34" charset="0"/>
              </a:rPr>
              <a:t>Our world today…</a:t>
            </a:r>
            <a:endParaRPr lang="en-ZA" dirty="0"/>
          </a:p>
        </p:txBody>
      </p:sp>
      <p:sp>
        <p:nvSpPr>
          <p:cNvPr id="30" name="TextBox 29"/>
          <p:cNvSpPr txBox="1"/>
          <p:nvPr/>
        </p:nvSpPr>
        <p:spPr>
          <a:xfrm>
            <a:off x="3051464" y="5310175"/>
            <a:ext cx="2001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100" dirty="0" smtClean="0"/>
              <a:t>Source: Johan Coetzee</a:t>
            </a:r>
            <a:endParaRPr lang="en-ZA" sz="11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04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843">
        <p15:prstTrans prst="pageCurlDouble"/>
      </p:transition>
    </mc:Choice>
    <mc:Fallback xmlns="">
      <p:transition spd="slow" advTm="22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98" y="2532351"/>
            <a:ext cx="3076331" cy="3076331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images4.wikia.nocookie.net/__cb20120501125545/powerlisting/images/5/51/Mathematical_equation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177" y="2522344"/>
            <a:ext cx="3099788" cy="309634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2479" y="2532351"/>
            <a:ext cx="3099788" cy="3096344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598" y="1763277"/>
            <a:ext cx="285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dirty="0" smtClean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Data</a:t>
            </a:r>
            <a:endParaRPr lang="en-ZA" sz="4000" dirty="0">
              <a:solidFill>
                <a:srgbClr val="E09BFF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2142" y="1763277"/>
            <a:ext cx="285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dirty="0" smtClean="0">
                <a:solidFill>
                  <a:srgbClr val="D202FC"/>
                </a:solidFill>
                <a:latin typeface="Bahnschrift SemiBold SemiConden" panose="020B0502040204020203" pitchFamily="34" charset="0"/>
              </a:rPr>
              <a:t>Formulas</a:t>
            </a:r>
            <a:endParaRPr lang="en-ZA" sz="4000" dirty="0">
              <a:solidFill>
                <a:srgbClr val="D202FC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0828" y="1690688"/>
            <a:ext cx="285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dirty="0" smtClean="0">
                <a:solidFill>
                  <a:srgbClr val="A800A8"/>
                </a:solidFill>
                <a:latin typeface="Bahnschrift SemiBold SemiConden" panose="020B0502040204020203" pitchFamily="34" charset="0"/>
              </a:rPr>
              <a:t>Code</a:t>
            </a:r>
            <a:endParaRPr lang="en-ZA" sz="4000" dirty="0">
              <a:solidFill>
                <a:srgbClr val="A800A8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0" name="Title 3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ZA" sz="6000" dirty="0" smtClean="0">
                <a:latin typeface="Bahnschrift SemiBold SemiConden" panose="020B0502040204020203" pitchFamily="34" charset="0"/>
              </a:rPr>
              <a:t>Statistics…</a:t>
            </a:r>
            <a:endParaRPr lang="en-ZA" sz="6000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9391" y="1898358"/>
            <a:ext cx="1194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 smtClean="0">
                <a:solidFill>
                  <a:schemeClr val="tx1">
                    <a:lumMod val="65000"/>
                  </a:schemeClr>
                </a:solidFill>
              </a:rPr>
              <a:t>+</a:t>
            </a:r>
            <a:endParaRPr lang="en-ZA" sz="6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1245" y="1898357"/>
            <a:ext cx="1194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000" dirty="0" smtClean="0">
                <a:solidFill>
                  <a:schemeClr val="tx1">
                    <a:lumMod val="65000"/>
                  </a:schemeClr>
                </a:solidFill>
              </a:rPr>
              <a:t>+</a:t>
            </a:r>
            <a:endParaRPr lang="en-ZA" sz="60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982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651">
        <p15:prstTrans prst="pageCurlDouble"/>
      </p:transition>
    </mc:Choice>
    <mc:Fallback xmlns="">
      <p:transition spd="slow" advTm="21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nfographic charts. Colorful data graphs, statistics dashboard chart a By  WinWin_artlab | TheHungryJPEG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01" y="1392382"/>
            <a:ext cx="5845816" cy="35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331" y="1392382"/>
            <a:ext cx="418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7200" dirty="0">
                <a:solidFill>
                  <a:srgbClr val="A800A8"/>
                </a:solidFill>
                <a:latin typeface="Bahnschrift SemiBold SemiConden" panose="020B0502040204020203" pitchFamily="34" charset="0"/>
              </a:rPr>
              <a:t>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4775" y="1392382"/>
            <a:ext cx="45468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7200" dirty="0">
                <a:solidFill>
                  <a:srgbClr val="E09BFF"/>
                </a:solidFill>
                <a:latin typeface="Bahnschrift SemiBold SemiConden" panose="020B0502040204020203" pitchFamily="34" charset="0"/>
              </a:rPr>
              <a:t>Information</a:t>
            </a:r>
            <a:r>
              <a:rPr lang="en-ZA" sz="7200" dirty="0">
                <a:solidFill>
                  <a:srgbClr val="A800A8"/>
                </a:solidFill>
                <a:latin typeface="Bahnschrift SemiBold SemiConden" panose="020B0502040204020203" pitchFamily="34" charset="0"/>
              </a:rPr>
              <a:t> </a:t>
            </a:r>
          </a:p>
          <a:p>
            <a:r>
              <a:rPr lang="en-ZA" sz="7200" dirty="0">
                <a:solidFill>
                  <a:srgbClr val="CB03F3"/>
                </a:solidFill>
                <a:latin typeface="Bahnschrift SemiBold SemiConden" panose="020B0502040204020203" pitchFamily="34" charset="0"/>
              </a:rPr>
              <a:t>that drives </a:t>
            </a:r>
          </a:p>
          <a:p>
            <a:r>
              <a:rPr lang="en-ZA" sz="7200" dirty="0">
                <a:solidFill>
                  <a:srgbClr val="990099"/>
                </a:solidFill>
                <a:latin typeface="Bahnschrift SemiBold SemiConden" panose="020B0502040204020203" pitchFamily="34" charset="0"/>
              </a:rPr>
              <a:t>decisions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6301" y="4901189"/>
            <a:ext cx="2001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100" dirty="0" smtClean="0"/>
              <a:t>Source: The Hungry JPEG</a:t>
            </a:r>
            <a:endParaRPr lang="en-ZA" sz="11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66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150">
        <p15:prstTrans prst="pageCurlDouble"/>
      </p:transition>
    </mc:Choice>
    <mc:Fallback xmlns="">
      <p:transition spd="slow" advTm="8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latin typeface="Bahnschrift SemiBold SemiConden" panose="020B0502040204020203" pitchFamily="34" charset="0"/>
              </a:rPr>
              <a:t>Statistics is relevant </a:t>
            </a:r>
            <a:br>
              <a:rPr lang="en-ZA" dirty="0" smtClean="0">
                <a:latin typeface="Bahnschrift SemiBold SemiConden" panose="020B0502040204020203" pitchFamily="34" charset="0"/>
              </a:rPr>
            </a:br>
            <a:r>
              <a:rPr lang="en-ZA" dirty="0" smtClean="0">
                <a:latin typeface="Bahnschrift SemiBold SemiConden" panose="020B0502040204020203" pitchFamily="34" charset="0"/>
              </a:rPr>
              <a:t>irrespective of what you study…</a:t>
            </a:r>
            <a:endParaRPr lang="en-Z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>
                <a:solidFill>
                  <a:srgbClr val="E09BFF"/>
                </a:solidFill>
              </a:rPr>
              <a:t>Marketer, entrepreneur, psychologist, teacher, nurse, </a:t>
            </a:r>
            <a:r>
              <a:rPr lang="en-ZA" dirty="0" err="1" smtClean="0">
                <a:solidFill>
                  <a:srgbClr val="E09BFF"/>
                </a:solidFill>
              </a:rPr>
              <a:t>etc</a:t>
            </a:r>
            <a:endParaRPr lang="en-ZA" dirty="0" smtClean="0">
              <a:solidFill>
                <a:srgbClr val="E09BFF"/>
              </a:solidFill>
            </a:endParaRPr>
          </a:p>
          <a:p>
            <a:r>
              <a:rPr lang="en-ZA" dirty="0" smtClean="0">
                <a:solidFill>
                  <a:srgbClr val="D202FC"/>
                </a:solidFill>
              </a:rPr>
              <a:t>Everyone must be able to analyse data relevant to THEIR field of study!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5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0"/>
    </mc:Choice>
    <mc:Fallback xmlns="">
      <p:transition spd="slow" advTm="2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sp>
        <p:nvSpPr>
          <p:cNvPr id="4" name="Title 3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ZA" sz="6000" dirty="0" smtClean="0">
                <a:latin typeface="Bahnschrift SemiBold SemiConden" panose="020B0502040204020203" pitchFamily="34" charset="0"/>
              </a:rPr>
              <a:t>To specialise in statistics you need…</a:t>
            </a:r>
            <a:endParaRPr lang="en-ZA" sz="6000" dirty="0"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393" y="1849582"/>
            <a:ext cx="99146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 smtClean="0">
                <a:solidFill>
                  <a:srgbClr val="CB03F3"/>
                </a:solidFill>
                <a:latin typeface="Bahnschrift SemiBold SemiConden" panose="020B0502040204020203" pitchFamily="34" charset="0"/>
              </a:rPr>
              <a:t>A strong mathematical foundation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 smtClean="0">
                <a:solidFill>
                  <a:srgbClr val="CB03F3"/>
                </a:solidFill>
                <a:latin typeface="Bahnschrift SemiBold SemiConden" panose="020B0502040204020203" pitchFamily="34" charset="0"/>
              </a:rPr>
              <a:t>Good coding skills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 smtClean="0">
                <a:solidFill>
                  <a:srgbClr val="CB03F3"/>
                </a:solidFill>
                <a:latin typeface="Bahnschrift SemiBold SemiConden" panose="020B0502040204020203" pitchFamily="34" charset="0"/>
              </a:rPr>
              <a:t>Statistical theory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 smtClean="0">
                <a:solidFill>
                  <a:srgbClr val="CB03F3"/>
                </a:solidFill>
                <a:latin typeface="Bahnschrift SemiBold SemiConden" panose="020B0502040204020203" pitchFamily="34" charset="0"/>
              </a:rPr>
              <a:t>Statistical application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400" dirty="0" smtClean="0">
                <a:solidFill>
                  <a:srgbClr val="CB03F3"/>
                </a:solidFill>
                <a:latin typeface="Bahnschrift SemiBold SemiConden" panose="020B0502040204020203" pitchFamily="34" charset="0"/>
              </a:rPr>
              <a:t>Communication skills</a:t>
            </a:r>
            <a:endParaRPr lang="en-ZA" sz="4400" dirty="0">
              <a:solidFill>
                <a:srgbClr val="CB03F3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86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378">
        <p15:prstTrans prst="pageCurlDouble"/>
      </p:transition>
    </mc:Choice>
    <mc:Fallback xmlns="">
      <p:transition spd="slow" advTm="39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6000" dirty="0" smtClean="0">
                <a:latin typeface="Bahnschrift SemiBold SemiConden" panose="020B0502040204020203" pitchFamily="34" charset="0"/>
              </a:rPr>
              <a:t>Which program…</a:t>
            </a:r>
            <a:endParaRPr lang="en-ZA" sz="6000" dirty="0">
              <a:latin typeface="Bahnschrift SemiBold SemiConden" panose="020B0502040204020203" pitchFamily="34" charset="0"/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1041693" y="1603920"/>
            <a:ext cx="2807278" cy="1869968"/>
          </a:xfrm>
          <a:prstGeom prst="flowChartDecision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Matric maths mark &gt;= 70%?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6960165" y="3925779"/>
            <a:ext cx="376497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 smtClean="0">
                <a:solidFill>
                  <a:srgbClr val="A800A8"/>
                </a:solidFill>
                <a:latin typeface="Bahnschrift SemiBold SemiConden" panose="020B0502040204020203" pitchFamily="34" charset="0"/>
              </a:rPr>
              <a:t>Normal</a:t>
            </a:r>
          </a:p>
          <a:p>
            <a:pPr algn="ctr"/>
            <a:r>
              <a:rPr lang="en-ZA" sz="2800" dirty="0" smtClean="0">
                <a:solidFill>
                  <a:srgbClr val="A800A8"/>
                </a:solidFill>
                <a:latin typeface="Bahnschrift SemiBold SemiConden" panose="020B0502040204020203" pitchFamily="34" charset="0"/>
              </a:rPr>
              <a:t>3 year BSc Stats &amp; Computer Science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0165" y="2058659"/>
            <a:ext cx="377364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 smtClean="0">
                <a:solidFill>
                  <a:srgbClr val="A800A8"/>
                </a:solidFill>
                <a:latin typeface="Bahnschrift SemiBold SemiConden" panose="020B0502040204020203" pitchFamily="34" charset="0"/>
              </a:rPr>
              <a:t>Normal </a:t>
            </a:r>
          </a:p>
          <a:p>
            <a:pPr algn="ctr"/>
            <a:r>
              <a:rPr lang="en-ZA" sz="2800" dirty="0" smtClean="0">
                <a:solidFill>
                  <a:srgbClr val="A800A8"/>
                </a:solidFill>
                <a:latin typeface="Bahnschrift SemiBold SemiConden" panose="020B0502040204020203" pitchFamily="34" charset="0"/>
              </a:rPr>
              <a:t>3 year BSc BMI* program</a:t>
            </a:r>
          </a:p>
        </p:txBody>
      </p:sp>
      <p:cxnSp>
        <p:nvCxnSpPr>
          <p:cNvPr id="16" name="Straight Arrow Connector 15"/>
          <p:cNvCxnSpPr>
            <a:stCxn id="4" idx="3"/>
            <a:endCxn id="13" idx="1"/>
          </p:cNvCxnSpPr>
          <p:nvPr/>
        </p:nvCxnSpPr>
        <p:spPr>
          <a:xfrm flipV="1">
            <a:off x="3848971" y="2535713"/>
            <a:ext cx="3111194" cy="3191"/>
          </a:xfrm>
          <a:prstGeom prst="straightConnector1">
            <a:avLst/>
          </a:prstGeom>
          <a:ln w="57150">
            <a:solidFill>
              <a:srgbClr val="A800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445332" y="3473888"/>
            <a:ext cx="0" cy="426944"/>
          </a:xfrm>
          <a:prstGeom prst="straightConnector1">
            <a:avLst/>
          </a:prstGeom>
          <a:ln w="57150">
            <a:solidFill>
              <a:srgbClr val="A800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52464" y="2058659"/>
            <a:ext cx="101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YES</a:t>
            </a:r>
            <a:endParaRPr lang="en-ZA" dirty="0"/>
          </a:p>
        </p:txBody>
      </p:sp>
      <p:sp>
        <p:nvSpPr>
          <p:cNvPr id="21" name="TextBox 20"/>
          <p:cNvSpPr txBox="1"/>
          <p:nvPr/>
        </p:nvSpPr>
        <p:spPr>
          <a:xfrm>
            <a:off x="2637997" y="3473888"/>
            <a:ext cx="101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NO</a:t>
            </a:r>
            <a:endParaRPr lang="en-ZA" dirty="0"/>
          </a:p>
        </p:txBody>
      </p:sp>
      <p:sp>
        <p:nvSpPr>
          <p:cNvPr id="24" name="Flowchart: Decision 23"/>
          <p:cNvSpPr/>
          <p:nvPr/>
        </p:nvSpPr>
        <p:spPr>
          <a:xfrm>
            <a:off x="1041693" y="3930686"/>
            <a:ext cx="2791686" cy="1758253"/>
          </a:xfrm>
          <a:prstGeom prst="flowChartDecision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Maths &gt;= 60%  AND</a:t>
            </a:r>
          </a:p>
          <a:p>
            <a:pPr algn="ctr"/>
            <a:r>
              <a:rPr lang="en-ZA" dirty="0" smtClean="0"/>
              <a:t>Physics &gt;=50%</a:t>
            </a:r>
            <a:endParaRPr lang="en-ZA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57643" y="4799996"/>
            <a:ext cx="3111194" cy="9817"/>
          </a:xfrm>
          <a:prstGeom prst="straightConnector1">
            <a:avLst/>
          </a:prstGeom>
          <a:ln w="57150">
            <a:solidFill>
              <a:srgbClr val="A800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52463" y="4353014"/>
            <a:ext cx="101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YES</a:t>
            </a:r>
            <a:endParaRPr lang="en-ZA" dirty="0"/>
          </a:p>
        </p:txBody>
      </p:sp>
      <p:sp>
        <p:nvSpPr>
          <p:cNvPr id="34" name="Flowchart: Decision 33"/>
          <p:cNvSpPr/>
          <p:nvPr/>
        </p:nvSpPr>
        <p:spPr>
          <a:xfrm>
            <a:off x="2848415" y="5099747"/>
            <a:ext cx="2791686" cy="1758253"/>
          </a:xfrm>
          <a:prstGeom prst="flowChartDecision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Maths &gt;= 50%</a:t>
            </a:r>
            <a:endParaRPr lang="en-ZA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437536" y="5688939"/>
            <a:ext cx="0" cy="289934"/>
          </a:xfrm>
          <a:prstGeom prst="straightConnector1">
            <a:avLst/>
          </a:prstGeom>
          <a:ln w="57150">
            <a:solidFill>
              <a:srgbClr val="A800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4" idx="1"/>
          </p:cNvCxnSpPr>
          <p:nvPr/>
        </p:nvCxnSpPr>
        <p:spPr>
          <a:xfrm>
            <a:off x="2437536" y="5978873"/>
            <a:ext cx="410879" cy="1"/>
          </a:xfrm>
          <a:prstGeom prst="straightConnector1">
            <a:avLst/>
          </a:prstGeom>
          <a:ln w="57150">
            <a:solidFill>
              <a:srgbClr val="A800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568080" y="5504273"/>
            <a:ext cx="101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NO</a:t>
            </a:r>
            <a:endParaRPr lang="en-ZA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640101" y="5969056"/>
            <a:ext cx="1320064" cy="9817"/>
          </a:xfrm>
          <a:prstGeom prst="straightConnector1">
            <a:avLst/>
          </a:prstGeom>
          <a:ln w="57150">
            <a:solidFill>
              <a:srgbClr val="A800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834921" y="5522074"/>
            <a:ext cx="101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YES</a:t>
            </a:r>
            <a:endParaRPr lang="en-ZA" dirty="0"/>
          </a:p>
        </p:txBody>
      </p:sp>
      <p:sp>
        <p:nvSpPr>
          <p:cNvPr id="46" name="TextBox 45"/>
          <p:cNvSpPr txBox="1"/>
          <p:nvPr/>
        </p:nvSpPr>
        <p:spPr>
          <a:xfrm>
            <a:off x="6968837" y="5632545"/>
            <a:ext cx="377364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 smtClean="0">
                <a:solidFill>
                  <a:schemeClr val="tx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Extended</a:t>
            </a:r>
          </a:p>
          <a:p>
            <a:pPr algn="ctr"/>
            <a:r>
              <a:rPr lang="en-ZA" sz="2800" dirty="0" smtClean="0">
                <a:solidFill>
                  <a:schemeClr val="tx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4 year program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910815" y="3100786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0" i="0" dirty="0" smtClean="0">
                <a:solidFill>
                  <a:srgbClr val="E09BFF"/>
                </a:solidFill>
                <a:effectLst/>
                <a:latin typeface="Myriad Pro"/>
              </a:rPr>
              <a:t>*Business Mathematics and Informatics</a:t>
            </a:r>
            <a:endParaRPr lang="en-ZA" dirty="0">
              <a:solidFill>
                <a:srgbClr val="E09B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82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996">
        <p15:prstTrans prst="pageCurlDouble"/>
      </p:transition>
    </mc:Choice>
    <mc:Fallback xmlns="">
      <p:transition spd="slow" advTm="259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13" grpId="0" animBg="1"/>
      <p:bldP spid="20" grpId="0"/>
      <p:bldP spid="21" grpId="0"/>
      <p:bldP spid="24" grpId="0" animBg="1"/>
      <p:bldP spid="29" grpId="0"/>
      <p:bldP spid="34" grpId="0" animBg="1"/>
      <p:bldP spid="41" grpId="0"/>
      <p:bldP spid="43" grpId="0"/>
      <p:bldP spid="46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91" y="-37051"/>
            <a:ext cx="10515600" cy="1325563"/>
          </a:xfrm>
        </p:spPr>
        <p:txBody>
          <a:bodyPr>
            <a:normAutofit/>
          </a:bodyPr>
          <a:lstStyle/>
          <a:p>
            <a:r>
              <a:rPr lang="en-ZA" sz="6000" dirty="0">
                <a:latin typeface="Bahnschrift SemiBold SemiConden" panose="020B0502040204020203" pitchFamily="34" charset="0"/>
              </a:rPr>
              <a:t>BMI – three options…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557646" y="1063787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ZA" b="0" i="0" dirty="0" smtClean="0">
                <a:solidFill>
                  <a:srgbClr val="333333"/>
                </a:solidFill>
                <a:effectLst/>
                <a:latin typeface="Myriad Pro"/>
              </a:rPr>
              <a:t> </a:t>
            </a:r>
          </a:p>
          <a:p>
            <a:pPr algn="ctr"/>
            <a:r>
              <a:rPr lang="en-ZA" sz="2000" b="1" i="0" u="none" strike="noStrike" dirty="0" smtClean="0">
                <a:solidFill>
                  <a:srgbClr val="E09BFF"/>
                </a:solidFill>
                <a:effectLst/>
                <a:latin typeface="Myriad Pro"/>
              </a:rPr>
              <a:t>Business Analytics/Data Mining/Data Science</a:t>
            </a:r>
            <a:endParaRPr lang="en-ZA" sz="2000" b="0" i="0" dirty="0">
              <a:solidFill>
                <a:srgbClr val="E09BFF"/>
              </a:solidFill>
              <a:effectLst/>
              <a:latin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073" y="3263572"/>
            <a:ext cx="2917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000" b="1" dirty="0">
                <a:solidFill>
                  <a:srgbClr val="CB03F3"/>
                </a:solidFill>
                <a:latin typeface="Myriad Pro"/>
              </a:rPr>
              <a:t>Financial Mathematics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073" y="5016853"/>
            <a:ext cx="3914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000" b="1" i="0" u="none" strike="noStrike" dirty="0" smtClean="0">
                <a:solidFill>
                  <a:srgbClr val="990099"/>
                </a:solidFill>
                <a:effectLst/>
                <a:latin typeface="Myriad Pro"/>
              </a:rPr>
              <a:t>Quantitative Risk Management</a:t>
            </a:r>
            <a:endParaRPr lang="en-ZA" sz="2000" dirty="0">
              <a:solidFill>
                <a:srgbClr val="99009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97882" y="1351851"/>
            <a:ext cx="41632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E09BFF"/>
                </a:solidFill>
                <a:effectLst/>
                <a:latin typeface="Myriad Pro"/>
              </a:rPr>
              <a:t>Computer Science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E09BFF"/>
                </a:solidFill>
                <a:effectLst/>
                <a:latin typeface="Myriad Pro"/>
              </a:rPr>
              <a:t>Economics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E09BFF"/>
                </a:solidFill>
                <a:effectLst/>
                <a:latin typeface="Myriad Pro"/>
              </a:rPr>
              <a:t>Information 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E09BFF"/>
                </a:solidFill>
                <a:effectLst/>
                <a:latin typeface="Myriad Pro"/>
              </a:rPr>
              <a:t>Machine Learning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E09BFF"/>
                </a:solidFill>
                <a:effectLst/>
                <a:latin typeface="Myriad Pro"/>
              </a:rPr>
              <a:t>Mathematics &amp; Applied Mathematics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E09BFF"/>
                </a:solidFill>
                <a:effectLst/>
                <a:latin typeface="Myriad Pro"/>
              </a:rPr>
              <a:t>Statistics</a:t>
            </a:r>
            <a:endParaRPr lang="en-ZA" b="0" i="0" dirty="0">
              <a:solidFill>
                <a:srgbClr val="E09BFF"/>
              </a:solidFill>
              <a:effectLst/>
              <a:latin typeface="Myriad Pr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7882" y="326357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CB03F3"/>
                </a:solidFill>
                <a:effectLst/>
                <a:latin typeface="Myriad Pro"/>
              </a:rPr>
              <a:t>Applied Mathematics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CB03F3"/>
                </a:solidFill>
                <a:effectLst/>
                <a:latin typeface="Myriad Pro"/>
              </a:rPr>
              <a:t>Mathematics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CB03F3"/>
                </a:solidFill>
                <a:effectLst/>
                <a:latin typeface="Myriad Pro"/>
              </a:rPr>
              <a:t>Statistics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CB03F3"/>
                </a:solidFill>
                <a:effectLst/>
                <a:latin typeface="Myriad Pro"/>
              </a:rPr>
              <a:t>Financial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CB03F3"/>
                </a:solidFill>
                <a:effectLst/>
                <a:latin typeface="Myriad Pro"/>
              </a:rPr>
              <a:t>Stochastic Processes</a:t>
            </a:r>
            <a:endParaRPr lang="en-ZA" b="0" i="0" dirty="0">
              <a:solidFill>
                <a:srgbClr val="CB03F3"/>
              </a:solidFill>
              <a:effectLst/>
              <a:latin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806" y="5397895"/>
            <a:ext cx="644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A800A8"/>
                </a:solidFill>
                <a:latin typeface="Myriad Pro"/>
              </a:rPr>
              <a:t>Enterprise-wide </a:t>
            </a:r>
            <a:r>
              <a:rPr lang="en-ZA" dirty="0">
                <a:solidFill>
                  <a:srgbClr val="A800A8"/>
                </a:solidFill>
                <a:latin typeface="Myriad Pro"/>
              </a:rPr>
              <a:t>Risk Management </a:t>
            </a:r>
            <a:r>
              <a:rPr lang="en-ZA" dirty="0" smtClean="0">
                <a:solidFill>
                  <a:srgbClr val="A800A8"/>
                </a:solidFill>
                <a:latin typeface="Myriad Pro"/>
              </a:rPr>
              <a:t>: </a:t>
            </a:r>
          </a:p>
          <a:p>
            <a:r>
              <a:rPr lang="en-ZA" dirty="0" smtClean="0">
                <a:solidFill>
                  <a:srgbClr val="A800A8"/>
                </a:solidFill>
                <a:latin typeface="Myriad Pro"/>
              </a:rPr>
              <a:t>The </a:t>
            </a:r>
            <a:r>
              <a:rPr lang="en-ZA" dirty="0">
                <a:solidFill>
                  <a:srgbClr val="A800A8"/>
                </a:solidFill>
                <a:latin typeface="Myriad Pro"/>
              </a:rPr>
              <a:t>most important risk types are market, credit and </a:t>
            </a:r>
            <a:endParaRPr lang="en-ZA" dirty="0" smtClean="0">
              <a:solidFill>
                <a:srgbClr val="A800A8"/>
              </a:solidFill>
              <a:latin typeface="Myriad Pro"/>
            </a:endParaRPr>
          </a:p>
          <a:p>
            <a:r>
              <a:rPr lang="en-ZA" dirty="0" smtClean="0">
                <a:solidFill>
                  <a:srgbClr val="A800A8"/>
                </a:solidFill>
                <a:latin typeface="Myriad Pro"/>
              </a:rPr>
              <a:t>operational </a:t>
            </a:r>
            <a:r>
              <a:rPr lang="en-ZA" dirty="0">
                <a:solidFill>
                  <a:srgbClr val="A800A8"/>
                </a:solidFill>
                <a:latin typeface="Myriad Pro"/>
              </a:rPr>
              <a:t>risk.</a:t>
            </a:r>
          </a:p>
        </p:txBody>
      </p:sp>
      <p:sp>
        <p:nvSpPr>
          <p:cNvPr id="9" name="Rectangle 8"/>
          <p:cNvSpPr/>
          <p:nvPr/>
        </p:nvSpPr>
        <p:spPr>
          <a:xfrm>
            <a:off x="7297882" y="501685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990099"/>
                </a:solidFill>
                <a:effectLst/>
                <a:latin typeface="Myriad Pro"/>
              </a:rPr>
              <a:t>Computer Science &amp; Information 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990099"/>
                </a:solidFill>
                <a:effectLst/>
                <a:latin typeface="Myriad Pro"/>
              </a:rPr>
              <a:t>Economics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990099"/>
                </a:solidFill>
                <a:effectLst/>
                <a:latin typeface="Myriad Pro"/>
              </a:rPr>
              <a:t>Financial Mathematics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990099"/>
                </a:solidFill>
                <a:effectLst/>
                <a:latin typeface="Myriad Pro"/>
              </a:rPr>
              <a:t>Mathematics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990099"/>
                </a:solidFill>
                <a:effectLst/>
                <a:latin typeface="Myriad Pro"/>
              </a:rPr>
              <a:t>Risk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b="0" i="0" dirty="0" smtClean="0">
                <a:solidFill>
                  <a:srgbClr val="990099"/>
                </a:solidFill>
                <a:effectLst/>
                <a:latin typeface="Myriad Pro"/>
              </a:rPr>
              <a:t>Statistics</a:t>
            </a:r>
            <a:endParaRPr lang="en-ZA" b="0" i="0" dirty="0">
              <a:solidFill>
                <a:srgbClr val="990099"/>
              </a:solidFill>
              <a:effectLst/>
              <a:latin typeface="Myriad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806" y="36749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b="0" i="0" dirty="0" smtClean="0">
                <a:solidFill>
                  <a:srgbClr val="CB03F3"/>
                </a:solidFill>
                <a:effectLst/>
                <a:latin typeface="Myriad Pro"/>
              </a:rPr>
              <a:t>Its numerous applications have become vital to the day to day functioning of the world’s financial institutions.</a:t>
            </a:r>
            <a:endParaRPr lang="en-ZA" dirty="0">
              <a:solidFill>
                <a:srgbClr val="CB03F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8806" y="17023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b="0" i="0" dirty="0" smtClean="0">
                <a:solidFill>
                  <a:srgbClr val="E09BFF"/>
                </a:solidFill>
                <a:effectLst/>
                <a:latin typeface="Myriad Pro"/>
              </a:rPr>
              <a:t>Include skills, technologies, applications and practices for continuous iterative exploration and investigation of huge data bases in order to gain insight and drive business planning.</a:t>
            </a:r>
            <a:endParaRPr lang="en-ZA" dirty="0">
              <a:solidFill>
                <a:srgbClr val="E09BFF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70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51">
        <p15:prstTrans prst="pageCurlDouble"/>
      </p:transition>
    </mc:Choice>
    <mc:Fallback xmlns="">
      <p:transition spd="slow" advTm="100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6000" dirty="0">
                <a:latin typeface="Bahnschrift SemiBold SemiConden" panose="020B0502040204020203" pitchFamily="34" charset="0"/>
              </a:rPr>
              <a:t>Job opportunities…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363" y="2130330"/>
            <a:ext cx="3623178" cy="1643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08" y="2121056"/>
            <a:ext cx="3695825" cy="3784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1171" y="2130330"/>
            <a:ext cx="3817767" cy="30675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990" y="1690688"/>
            <a:ext cx="2292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i="0" u="none" strike="noStrike" dirty="0" smtClean="0">
                <a:solidFill>
                  <a:srgbClr val="E09BFF"/>
                </a:solidFill>
                <a:effectLst/>
                <a:latin typeface="Myriad Pro"/>
              </a:rPr>
              <a:t>Business Analytics</a:t>
            </a:r>
            <a:endParaRPr lang="en-ZA" dirty="0"/>
          </a:p>
        </p:txBody>
      </p:sp>
      <p:sp>
        <p:nvSpPr>
          <p:cNvPr id="7" name="Rectangle 6"/>
          <p:cNvSpPr/>
          <p:nvPr/>
        </p:nvSpPr>
        <p:spPr>
          <a:xfrm>
            <a:off x="3974168" y="1690688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 smtClean="0">
                <a:solidFill>
                  <a:srgbClr val="CB03F3"/>
                </a:solidFill>
                <a:latin typeface="Myriad Pro"/>
              </a:rPr>
              <a:t>Financial Mathematics</a:t>
            </a:r>
            <a:endParaRPr lang="en-ZA" b="1" dirty="0">
              <a:solidFill>
                <a:srgbClr val="CB03F3"/>
              </a:solidFill>
              <a:latin typeface="Myriad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79541" y="1690688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i="0" u="none" strike="noStrike" dirty="0" smtClean="0">
                <a:solidFill>
                  <a:srgbClr val="990099"/>
                </a:solidFill>
                <a:effectLst/>
                <a:latin typeface="Myriad Pro"/>
              </a:rPr>
              <a:t>Quantitative Risk Management</a:t>
            </a:r>
            <a:endParaRPr lang="en-ZA" dirty="0">
              <a:solidFill>
                <a:srgbClr val="9900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5094" t="76833" r="1188" b="13000"/>
          <a:stretch/>
        </p:blipFill>
        <p:spPr>
          <a:xfrm>
            <a:off x="0" y="6160770"/>
            <a:ext cx="12192000" cy="69723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00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196">
        <p15:prstTrans prst="pageCurlDouble"/>
      </p:transition>
    </mc:Choice>
    <mc:Fallback xmlns="">
      <p:transition spd="slow" advTm="25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0.2|18.5|4.1|1.9|5.4|21.1|1.6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.6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0.7|0.6|0.7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|0.9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4.6|8.2|23.5|34|18.1|17.7|23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1|3.3|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8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.3|6.4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1.1|5.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2|1.6|1.9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|0.6|1.5|0.6|0.6|0.5|1.9|0.7|0.6|0.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U_PowerPoint_Interim Template_Small_Standard_General.potx" id="{238777B3-72F5-4C9F-AA30-34F4ED707F5A}" vid="{1121D36C-142E-4A0F-85DE-BAEFFE68EF58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664</Words>
  <Application>Microsoft Office PowerPoint</Application>
  <PresentationFormat>Widescreen</PresentationFormat>
  <Paragraphs>203</Paragraphs>
  <Slides>18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Bahnschrift SemiBold SemiConden</vt:lpstr>
      <vt:lpstr>Calibri</vt:lpstr>
      <vt:lpstr>Calibri Light</vt:lpstr>
      <vt:lpstr>Myriad Pro</vt:lpstr>
      <vt:lpstr>1_Office Theme</vt:lpstr>
      <vt:lpstr>2_Office Theme</vt:lpstr>
      <vt:lpstr>PowerPoint Presentation</vt:lpstr>
      <vt:lpstr>Our world today…</vt:lpstr>
      <vt:lpstr>Statistics…</vt:lpstr>
      <vt:lpstr>PowerPoint Presentation</vt:lpstr>
      <vt:lpstr>Statistics is relevant  irrespective of what you study…</vt:lpstr>
      <vt:lpstr>To specialise in statistics you need…</vt:lpstr>
      <vt:lpstr>Which program…</vt:lpstr>
      <vt:lpstr>BMI – three options…</vt:lpstr>
      <vt:lpstr>Job opportunities…</vt:lpstr>
      <vt:lpstr>Normal 3 year program</vt:lpstr>
      <vt:lpstr>Extended 4 year program</vt:lpstr>
      <vt:lpstr>PowerPoint Presentation</vt:lpstr>
      <vt:lpstr>PowerPoint Presentation</vt:lpstr>
      <vt:lpstr>Prerequisites for modules</vt:lpstr>
      <vt:lpstr>How to pass your modules…</vt:lpstr>
      <vt:lpstr>PowerPoint Presentation</vt:lpstr>
      <vt:lpstr>Management contact details…</vt:lpstr>
      <vt:lpstr>Success is the sum  of small efforts,  repeated day in  and day out.  You can do this!!!</vt:lpstr>
    </vt:vector>
  </TitlesOfParts>
  <Company>North-West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10145001</dc:creator>
  <cp:lastModifiedBy>10145001</cp:lastModifiedBy>
  <cp:revision>72</cp:revision>
  <dcterms:created xsi:type="dcterms:W3CDTF">2021-01-12T19:46:44Z</dcterms:created>
  <dcterms:modified xsi:type="dcterms:W3CDTF">2021-01-18T10:59:40Z</dcterms:modified>
</cp:coreProperties>
</file>